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18"/>
  </p:notesMasterIdLst>
  <p:sldIdLst>
    <p:sldId id="304" r:id="rId7"/>
    <p:sldId id="506" r:id="rId8"/>
    <p:sldId id="507" r:id="rId9"/>
    <p:sldId id="503" r:id="rId10"/>
    <p:sldId id="505" r:id="rId11"/>
    <p:sldId id="508" r:id="rId12"/>
    <p:sldId id="504" r:id="rId13"/>
    <p:sldId id="509" r:id="rId14"/>
    <p:sldId id="510" r:id="rId15"/>
    <p:sldId id="511" r:id="rId16"/>
    <p:sldId id="447" r:id="rId17"/>
  </p:sldIdLst>
  <p:sldSz cx="9144000" cy="6858000" type="screen4x3"/>
  <p:notesSz cx="6980238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7" autoAdjust="0"/>
  </p:normalViewPr>
  <p:slideViewPr>
    <p:cSldViewPr>
      <p:cViewPr varScale="1">
        <p:scale>
          <a:sx n="116" d="100"/>
          <a:sy n="116" d="100"/>
        </p:scale>
        <p:origin x="7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38" y="-96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$TATIANA%20BALLEN\52198244\Desktop\quejaS%202014-2014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$TATIANA%20BALLEN\52198244\Desktop\quejaS%202014-2014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COMPARTIVO DE QUEJAS POR CADA 100.000</a:t>
            </a:r>
            <a:r>
              <a:rPr lang="es-CO" baseline="0" dirty="0"/>
              <a:t> PAX</a:t>
            </a:r>
          </a:p>
          <a:p>
            <a:pPr>
              <a:defRPr/>
            </a:pPr>
            <a:r>
              <a:rPr lang="es-CO" baseline="0" dirty="0"/>
              <a:t>2014-2015</a:t>
            </a:r>
            <a:endParaRPr lang="es-CO" dirty="0"/>
          </a:p>
        </c:rich>
      </c:tx>
      <c:layout>
        <c:manualLayout>
          <c:xMode val="edge"/>
          <c:yMode val="edge"/>
          <c:x val="1.491824982409361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8540550078299035E-2"/>
          <c:y val="0.17393822393822395"/>
          <c:w val="0.96045504816099669"/>
          <c:h val="0.6252893219428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NACIONALES!$A$88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4.329821947932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5.3327962383080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NACIONALES!$B$86:$Y$87</c:f>
              <c:multiLvlStrCache>
                <c:ptCount val="2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ENE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MAY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</c:lvl>
                <c:lvl>
                  <c:pt idx="0">
                    <c:v>ADA</c:v>
                  </c:pt>
                  <c:pt idx="8">
                    <c:v>AVIANCA</c:v>
                  </c:pt>
                  <c:pt idx="16">
                    <c:v>COPA COLOMBIA</c:v>
                  </c:pt>
                </c:lvl>
              </c:multiLvlStrCache>
            </c:multiLvlStrRef>
          </c:cat>
          <c:val>
            <c:numRef>
              <c:f>NACIONALES!$B$88:$Y$88</c:f>
              <c:numCache>
                <c:formatCode>0</c:formatCode>
                <c:ptCount val="24"/>
                <c:pt idx="0">
                  <c:v>34.019391052900154</c:v>
                </c:pt>
                <c:pt idx="1">
                  <c:v>3.0969477367948359</c:v>
                </c:pt>
                <c:pt idx="2">
                  <c:v>52.96376395815863</c:v>
                </c:pt>
                <c:pt idx="3">
                  <c:v>73.206442166910691</c:v>
                </c:pt>
                <c:pt idx="4">
                  <c:v>40.592652729855899</c:v>
                </c:pt>
                <c:pt idx="5">
                  <c:v>43.859649122807021</c:v>
                </c:pt>
                <c:pt idx="6">
                  <c:v>54.44114075128774</c:v>
                </c:pt>
                <c:pt idx="7">
                  <c:v>50.621081733577356</c:v>
                </c:pt>
                <c:pt idx="8">
                  <c:v>20.421167041798668</c:v>
                </c:pt>
                <c:pt idx="9">
                  <c:v>17.119290327600964</c:v>
                </c:pt>
                <c:pt idx="10">
                  <c:v>22.787155251538397</c:v>
                </c:pt>
                <c:pt idx="11">
                  <c:v>13.770166461340521</c:v>
                </c:pt>
                <c:pt idx="12">
                  <c:v>12.86404183976887</c:v>
                </c:pt>
                <c:pt idx="13">
                  <c:v>13.126721558946389</c:v>
                </c:pt>
                <c:pt idx="14">
                  <c:v>22.675283940504851</c:v>
                </c:pt>
                <c:pt idx="15">
                  <c:v>17.244995925743652</c:v>
                </c:pt>
                <c:pt idx="16">
                  <c:v>14.360832486412443</c:v>
                </c:pt>
                <c:pt idx="17">
                  <c:v>23.224607762180018</c:v>
                </c:pt>
                <c:pt idx="18">
                  <c:v>23.305677262981266</c:v>
                </c:pt>
                <c:pt idx="19">
                  <c:v>12.198692300185421</c:v>
                </c:pt>
                <c:pt idx="20">
                  <c:v>15.416238437821171</c:v>
                </c:pt>
                <c:pt idx="21">
                  <c:v>7.3240399404311418</c:v>
                </c:pt>
                <c:pt idx="22">
                  <c:v>36.312139148117218</c:v>
                </c:pt>
                <c:pt idx="23">
                  <c:v>22.934026450577171</c:v>
                </c:pt>
              </c:numCache>
            </c:numRef>
          </c:val>
        </c:ser>
        <c:ser>
          <c:idx val="1"/>
          <c:order val="1"/>
          <c:tx>
            <c:strRef>
              <c:f>NACIONALES!$A$89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NACIONALES!$B$86:$Y$87</c:f>
              <c:multiLvlStrCache>
                <c:ptCount val="24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ENE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MAY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</c:lvl>
                <c:lvl>
                  <c:pt idx="0">
                    <c:v>ADA</c:v>
                  </c:pt>
                  <c:pt idx="8">
                    <c:v>AVIANCA</c:v>
                  </c:pt>
                  <c:pt idx="16">
                    <c:v>COPA COLOMBIA</c:v>
                  </c:pt>
                </c:lvl>
              </c:multiLvlStrCache>
            </c:multiLvlStrRef>
          </c:cat>
          <c:val>
            <c:numRef>
              <c:f>NACIONALES!$B$89:$Y$89</c:f>
              <c:numCache>
                <c:formatCode>0</c:formatCode>
                <c:ptCount val="24"/>
                <c:pt idx="0">
                  <c:v>38.043707993405761</c:v>
                </c:pt>
                <c:pt idx="1">
                  <c:v>17.493986442160509</c:v>
                </c:pt>
                <c:pt idx="2">
                  <c:v>89.002812488874653</c:v>
                </c:pt>
                <c:pt idx="3">
                  <c:v>64.04460518384569</c:v>
                </c:pt>
                <c:pt idx="4">
                  <c:v>28.924723407332419</c:v>
                </c:pt>
                <c:pt idx="5">
                  <c:v>61.128846023228959</c:v>
                </c:pt>
                <c:pt idx="6">
                  <c:v>49.504950495049506</c:v>
                </c:pt>
                <c:pt idx="7">
                  <c:v>64.267352185089976</c:v>
                </c:pt>
                <c:pt idx="8">
                  <c:v>12.841635054049014</c:v>
                </c:pt>
                <c:pt idx="9">
                  <c:v>15.12182654626001</c:v>
                </c:pt>
                <c:pt idx="10">
                  <c:v>12.575947684057635</c:v>
                </c:pt>
                <c:pt idx="11">
                  <c:v>20.805513839449524</c:v>
                </c:pt>
                <c:pt idx="12">
                  <c:v>16.816097140068901</c:v>
                </c:pt>
                <c:pt idx="13">
                  <c:v>20.4965981088714</c:v>
                </c:pt>
                <c:pt idx="14">
                  <c:v>16.132956044096748</c:v>
                </c:pt>
                <c:pt idx="15">
                  <c:v>15.593284844384304</c:v>
                </c:pt>
                <c:pt idx="16">
                  <c:v>0</c:v>
                </c:pt>
                <c:pt idx="17">
                  <c:v>24.313153415998055</c:v>
                </c:pt>
                <c:pt idx="18">
                  <c:v>15.404760070861895</c:v>
                </c:pt>
                <c:pt idx="19">
                  <c:v>18.731502641141873</c:v>
                </c:pt>
                <c:pt idx="20">
                  <c:v>25.280797428581746</c:v>
                </c:pt>
                <c:pt idx="21">
                  <c:v>14.633789419770249</c:v>
                </c:pt>
                <c:pt idx="22">
                  <c:v>38.989118491475558</c:v>
                </c:pt>
                <c:pt idx="23">
                  <c:v>64.658451239920893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25"/>
        <c:axId val="-296238560"/>
        <c:axId val="-296251072"/>
      </c:barChart>
      <c:catAx>
        <c:axId val="-2962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6251072"/>
        <c:crosses val="autoZero"/>
        <c:auto val="1"/>
        <c:lblAlgn val="ctr"/>
        <c:lblOffset val="100"/>
        <c:noMultiLvlLbl val="0"/>
      </c:catAx>
      <c:valAx>
        <c:axId val="-29625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62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COMPARTIVO DE QUEJAS POR CADA 100.000 PAX</a:t>
            </a:r>
            <a:endParaRPr lang="es-CO">
              <a:effectLst/>
            </a:endParaRPr>
          </a:p>
          <a:p>
            <a:pPr>
              <a:defRPr/>
            </a:pPr>
            <a:r>
              <a:rPr lang="es-CO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2014-2015</a:t>
            </a:r>
            <a:endParaRPr lang="es-CO">
              <a:effectLst/>
            </a:endParaRPr>
          </a:p>
        </c:rich>
      </c:tx>
      <c:layout>
        <c:manualLayout>
          <c:xMode val="edge"/>
          <c:yMode val="edge"/>
          <c:x val="0.19334756455631913"/>
          <c:y val="1.8450172203088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8574853624066223E-2"/>
          <c:y val="0.1720479704797048"/>
          <c:w val="0.96040751817080561"/>
          <c:h val="0.62069471482116401"/>
        </c:manualLayout>
      </c:layout>
      <c:barChart>
        <c:barDir val="col"/>
        <c:grouping val="clustered"/>
        <c:varyColors val="0"/>
        <c:ser>
          <c:idx val="0"/>
          <c:order val="0"/>
          <c:tx>
            <c:v>2014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NACIONALES!$Z$86:$BE$87</c:f>
              <c:multiLvlStrCache>
                <c:ptCount val="3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ENE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MAY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</c:lvl>
                <c:lvl>
                  <c:pt idx="0">
                    <c:v>EASYFLY</c:v>
                  </c:pt>
                  <c:pt idx="8">
                    <c:v>FAST COLOMBIA</c:v>
                  </c:pt>
                  <c:pt idx="16">
                    <c:v>LAN COLOMBIA</c:v>
                  </c:pt>
                  <c:pt idx="24">
                    <c:v>SATENA</c:v>
                  </c:pt>
                </c:lvl>
              </c:multiLvlStrCache>
            </c:multiLvlStrRef>
          </c:cat>
          <c:val>
            <c:numRef>
              <c:f>NACIONALES!$Z$88:$BE$88</c:f>
              <c:numCache>
                <c:formatCode>0</c:formatCode>
                <c:ptCount val="32"/>
                <c:pt idx="0">
                  <c:v>20.953378732320587</c:v>
                </c:pt>
                <c:pt idx="1">
                  <c:v>28.501701195290092</c:v>
                </c:pt>
                <c:pt idx="2">
                  <c:v>27.159613654495764</c:v>
                </c:pt>
                <c:pt idx="3">
                  <c:v>17.297147700344212</c:v>
                </c:pt>
                <c:pt idx="4">
                  <c:v>25.716857400025717</c:v>
                </c:pt>
                <c:pt idx="5">
                  <c:v>13.004958140290986</c:v>
                </c:pt>
                <c:pt idx="6">
                  <c:v>13.203063110641668</c:v>
                </c:pt>
                <c:pt idx="7">
                  <c:v>35.416217547965879</c:v>
                </c:pt>
                <c:pt idx="8">
                  <c:v>43.915827996340347</c:v>
                </c:pt>
                <c:pt idx="9">
                  <c:v>109.68969709784849</c:v>
                </c:pt>
                <c:pt idx="10">
                  <c:v>60.174799027855677</c:v>
                </c:pt>
                <c:pt idx="11">
                  <c:v>43.266205160478286</c:v>
                </c:pt>
                <c:pt idx="12">
                  <c:v>36.817345060339541</c:v>
                </c:pt>
                <c:pt idx="13">
                  <c:v>38.55004388774227</c:v>
                </c:pt>
                <c:pt idx="14">
                  <c:v>110.0484737324774</c:v>
                </c:pt>
                <c:pt idx="15">
                  <c:v>83.362518435941581</c:v>
                </c:pt>
                <c:pt idx="16">
                  <c:v>31.262527998352279</c:v>
                </c:pt>
                <c:pt idx="17">
                  <c:v>62.938561251272162</c:v>
                </c:pt>
                <c:pt idx="18">
                  <c:v>43.169513610278308</c:v>
                </c:pt>
                <c:pt idx="19">
                  <c:v>33.192870819013848</c:v>
                </c:pt>
                <c:pt idx="20">
                  <c:v>27.507251120311146</c:v>
                </c:pt>
                <c:pt idx="21">
                  <c:v>15.628887287016541</c:v>
                </c:pt>
                <c:pt idx="22">
                  <c:v>27.057238357871608</c:v>
                </c:pt>
                <c:pt idx="23">
                  <c:v>28.847664338860088</c:v>
                </c:pt>
                <c:pt idx="24">
                  <c:v>40.586768713399429</c:v>
                </c:pt>
                <c:pt idx="25">
                  <c:v>20.880850653731247</c:v>
                </c:pt>
                <c:pt idx="26">
                  <c:v>70.246867563150502</c:v>
                </c:pt>
                <c:pt idx="27">
                  <c:v>17.189021944651348</c:v>
                </c:pt>
                <c:pt idx="28">
                  <c:v>22.5130153369917</c:v>
                </c:pt>
                <c:pt idx="29">
                  <c:v>15.414366189288417</c:v>
                </c:pt>
                <c:pt idx="30">
                  <c:v>38.248466976767141</c:v>
                </c:pt>
                <c:pt idx="31">
                  <c:v>31.619720165476537</c:v>
                </c:pt>
              </c:numCache>
            </c:numRef>
          </c:val>
        </c:ser>
        <c:ser>
          <c:idx val="1"/>
          <c:order val="1"/>
          <c:tx>
            <c:v>2015</c:v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NACIONALES!$Z$86:$BE$87</c:f>
              <c:multiLvlStrCache>
                <c:ptCount val="32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APR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AUG</c:v>
                  </c:pt>
                  <c:pt idx="16">
                    <c:v>ENE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MAY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</c:lvl>
                <c:lvl>
                  <c:pt idx="0">
                    <c:v>EASYFLY</c:v>
                  </c:pt>
                  <c:pt idx="8">
                    <c:v>FAST COLOMBIA</c:v>
                  </c:pt>
                  <c:pt idx="16">
                    <c:v>LAN COLOMBIA</c:v>
                  </c:pt>
                  <c:pt idx="24">
                    <c:v>SATENA</c:v>
                  </c:pt>
                </c:lvl>
              </c:multiLvlStrCache>
            </c:multiLvlStrRef>
          </c:cat>
          <c:val>
            <c:numRef>
              <c:f>NACIONALES!$Z$89:$BE$89</c:f>
              <c:numCache>
                <c:formatCode>0</c:formatCode>
                <c:ptCount val="32"/>
                <c:pt idx="0">
                  <c:v>19.26782273603083</c:v>
                </c:pt>
                <c:pt idx="1">
                  <c:v>24.841248893788134</c:v>
                </c:pt>
                <c:pt idx="2">
                  <c:v>14.807635355248634</c:v>
                </c:pt>
                <c:pt idx="3">
                  <c:v>27.699680068695205</c:v>
                </c:pt>
                <c:pt idx="4">
                  <c:v>32.485990416632831</c:v>
                </c:pt>
                <c:pt idx="5">
                  <c:v>33.310272375534886</c:v>
                </c:pt>
                <c:pt idx="6">
                  <c:v>31.985594635897314</c:v>
                </c:pt>
                <c:pt idx="7">
                  <c:v>29.590176061547567</c:v>
                </c:pt>
                <c:pt idx="8">
                  <c:v>75.183703577609435</c:v>
                </c:pt>
                <c:pt idx="9">
                  <c:v>72.794578214670651</c:v>
                </c:pt>
                <c:pt idx="10">
                  <c:v>48.338611976898171</c:v>
                </c:pt>
                <c:pt idx="11">
                  <c:v>74.889310562934853</c:v>
                </c:pt>
                <c:pt idx="12">
                  <c:v>97.843430440847371</c:v>
                </c:pt>
                <c:pt idx="13">
                  <c:v>110.86938331520375</c:v>
                </c:pt>
                <c:pt idx="14">
                  <c:v>74.546508738507413</c:v>
                </c:pt>
                <c:pt idx="15">
                  <c:v>91.697535477251336</c:v>
                </c:pt>
                <c:pt idx="16">
                  <c:v>19.01545360371227</c:v>
                </c:pt>
                <c:pt idx="17">
                  <c:v>20.8184034686663</c:v>
                </c:pt>
                <c:pt idx="18">
                  <c:v>17.862741238143151</c:v>
                </c:pt>
                <c:pt idx="19">
                  <c:v>17.503677634396588</c:v>
                </c:pt>
                <c:pt idx="20">
                  <c:v>18.534020739569208</c:v>
                </c:pt>
                <c:pt idx="21">
                  <c:v>22.23191780859986</c:v>
                </c:pt>
                <c:pt idx="22">
                  <c:v>18.532152014419538</c:v>
                </c:pt>
                <c:pt idx="23">
                  <c:v>15.599694813243291</c:v>
                </c:pt>
                <c:pt idx="24">
                  <c:v>28.383434395561864</c:v>
                </c:pt>
                <c:pt idx="25">
                  <c:v>30.935124624359201</c:v>
                </c:pt>
                <c:pt idx="26">
                  <c:v>25.889297364469527</c:v>
                </c:pt>
                <c:pt idx="27">
                  <c:v>25.545684198575117</c:v>
                </c:pt>
                <c:pt idx="28">
                  <c:v>38.943255907440673</c:v>
                </c:pt>
                <c:pt idx="29">
                  <c:v>62.608141335033238</c:v>
                </c:pt>
                <c:pt idx="30">
                  <c:v>87.759763273664191</c:v>
                </c:pt>
                <c:pt idx="31">
                  <c:v>41.017681946677016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-24"/>
        <c:axId val="-296242912"/>
        <c:axId val="-296250528"/>
      </c:barChart>
      <c:catAx>
        <c:axId val="-2962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6250528"/>
        <c:crosses val="autoZero"/>
        <c:auto val="1"/>
        <c:lblAlgn val="ctr"/>
        <c:lblOffset val="100"/>
        <c:noMultiLvlLbl val="0"/>
      </c:catAx>
      <c:valAx>
        <c:axId val="-2962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9624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69" cy="457200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69" cy="457200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>
              <a:defRPr sz="1200"/>
            </a:lvl1pPr>
          </a:lstStyle>
          <a:p>
            <a:fld id="{517FF616-46D0-4312-9435-6118FC766354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3" tIns="46061" rIns="92123" bIns="46061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123" tIns="46061" rIns="92123" bIns="4606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3024769" cy="457200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69" cy="457200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>
              <a:defRPr sz="1200"/>
            </a:lvl1pPr>
          </a:lstStyle>
          <a:p>
            <a:fld id="{94AFB6DC-7E97-49C7-99B8-4250F4B4F9A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3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AD3F0-ADF5-4E07-9020-9809D0DA7A0B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38789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AD3F0-ADF5-4E07-9020-9809D0DA7A0B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37147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8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0620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1318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0276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1667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8703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921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5832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1009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100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747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141C-0851-4587-8C2B-84BAA2AE7635}" type="datetimeFigureOut">
              <a:rPr lang="es-CO" smtClean="0"/>
              <a:pPr/>
              <a:t>09/12/2015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8A4C-F963-4DBF-A2B8-14F3F24DF75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964" b="-313"/>
          <a:stretch/>
        </p:blipFill>
        <p:spPr bwMode="auto">
          <a:xfrm>
            <a:off x="-1" y="-4986"/>
            <a:ext cx="9144001" cy="69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141C-0851-4587-8C2B-84BAA2AE763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09/12/2015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8A4C-F963-4DBF-A2B8-14F3F24DF75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964" b="-313"/>
          <a:stretch/>
        </p:blipFill>
        <p:spPr bwMode="auto">
          <a:xfrm>
            <a:off x="-1" y="-4986"/>
            <a:ext cx="9144001" cy="69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2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/>
        </p:blipFill>
        <p:spPr bwMode="auto">
          <a:xfrm>
            <a:off x="0" y="-33799"/>
            <a:ext cx="9144000" cy="689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5301208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BOLETIN DE CALIDAD DEL </a:t>
            </a:r>
            <a:r>
              <a:rPr lang="es-CO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SERVICIO</a:t>
            </a:r>
          </a:p>
          <a:p>
            <a:pPr algn="ctr"/>
            <a:r>
              <a:rPr lang="es-CO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QUEJAS  ENERO – AGOSTO</a:t>
            </a:r>
          </a:p>
          <a:p>
            <a:pPr algn="ctr"/>
            <a:r>
              <a:rPr lang="es-CO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2015</a:t>
            </a:r>
            <a:endParaRPr lang="es-CO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49558" y="476672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COMPARATIVO DE QUEJAS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INTERNACIONALES POR </a:t>
            </a: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CADA 100.000 PASAJEROS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</a:p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CON MAYOR QUEJAS ACOMULADAS A AGOSTO 2015</a:t>
            </a:r>
          </a:p>
          <a:p>
            <a:pPr algn="ctr"/>
            <a:endParaRPr lang="es-CO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89289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35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/>
        </p:blipFill>
        <p:spPr bwMode="auto">
          <a:xfrm>
            <a:off x="0" y="-33800"/>
            <a:ext cx="9157209" cy="689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3804" y="5373216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GRACIAS</a:t>
            </a:r>
            <a:endParaRPr lang="es-CO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45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488832" cy="3600400"/>
          </a:xfrm>
        </p:spPr>
        <p:txBody>
          <a:bodyPr/>
          <a:lstStyle/>
          <a:p>
            <a:r>
              <a:rPr lang="quz-BO" sz="4200" b="1" dirty="0">
                <a:solidFill>
                  <a:schemeClr val="tx2">
                    <a:lumMod val="75000"/>
                  </a:schemeClr>
                </a:solidFill>
              </a:rPr>
              <a:t>INFORME DE QUEJAS </a:t>
            </a:r>
            <a:endParaRPr lang="quz-BO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AEROLINEAS NACIONALES </a:t>
            </a:r>
          </a:p>
          <a:p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ENERO – AGOSTO </a:t>
            </a:r>
          </a:p>
          <a:p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  <a:endParaRPr lang="es-CO" sz="4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770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960080" y="692696"/>
            <a:ext cx="7113459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 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COMPARATIVO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DE QUEJAS POR CADA 100.000 PASAJEROS </a:t>
            </a:r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O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360025"/>
              </p:ext>
            </p:extLst>
          </p:nvPr>
        </p:nvGraphicFramePr>
        <p:xfrm>
          <a:off x="611188" y="2565400"/>
          <a:ext cx="927735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9277422" imgH="3457426" progId="Excel.Sheet.12">
                  <p:embed/>
                </p:oleObj>
              </mc:Choice>
              <mc:Fallback>
                <p:oleObj name="Worksheet" r:id="rId3" imgW="9277422" imgH="34574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188" y="2565400"/>
                        <a:ext cx="9277350" cy="522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014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83702"/>
              </p:ext>
            </p:extLst>
          </p:nvPr>
        </p:nvGraphicFramePr>
        <p:xfrm>
          <a:off x="196329" y="2492896"/>
          <a:ext cx="86409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btítulo 5"/>
          <p:cNvSpPr txBox="1">
            <a:spLocks/>
          </p:cNvSpPr>
          <p:nvPr/>
        </p:nvSpPr>
        <p:spPr>
          <a:xfrm>
            <a:off x="960080" y="620688"/>
            <a:ext cx="7113459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 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COMPARATIVO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DE QUEJAS POR CADA 100.000 PASAJEROS </a:t>
            </a:r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7992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5"/>
          <p:cNvSpPr txBox="1">
            <a:spLocks/>
          </p:cNvSpPr>
          <p:nvPr/>
        </p:nvSpPr>
        <p:spPr>
          <a:xfrm>
            <a:off x="960080" y="620688"/>
            <a:ext cx="7113459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 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COMPARATIVO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DE QUEJAS POR CADA 100.000 PASAJEROS </a:t>
            </a:r>
            <a:endParaRPr lang="es-CO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O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722332"/>
              </p:ext>
            </p:extLst>
          </p:nvPr>
        </p:nvGraphicFramePr>
        <p:xfrm>
          <a:off x="232333" y="2348880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4708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88832" cy="3600400"/>
          </a:xfrm>
        </p:spPr>
        <p:txBody>
          <a:bodyPr/>
          <a:lstStyle/>
          <a:p>
            <a:r>
              <a:rPr lang="quz-BO" sz="4200" b="1" dirty="0">
                <a:solidFill>
                  <a:schemeClr val="tx2">
                    <a:lumMod val="75000"/>
                  </a:schemeClr>
                </a:solidFill>
              </a:rPr>
              <a:t>INFORME DE </a:t>
            </a:r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QUEJAS</a:t>
            </a:r>
          </a:p>
          <a:p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AEROLINEAS INTERNACIONALES </a:t>
            </a:r>
          </a:p>
          <a:p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ENERO –AGOSTO </a:t>
            </a:r>
          </a:p>
          <a:p>
            <a:r>
              <a:rPr lang="quz-BO" sz="4200" b="1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  <a:endParaRPr lang="es-CO" sz="4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41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163744"/>
              </p:ext>
            </p:extLst>
          </p:nvPr>
        </p:nvGraphicFramePr>
        <p:xfrm>
          <a:off x="251520" y="2276872"/>
          <a:ext cx="8399090" cy="340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3" imgW="8877310" imgH="3604198" progId="Excel.Sheet.12">
                  <p:embed/>
                </p:oleObj>
              </mc:Choice>
              <mc:Fallback>
                <p:oleObj name="Worksheet" r:id="rId3" imgW="8877310" imgH="36041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276872"/>
                        <a:ext cx="8399090" cy="340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1246709" y="548680"/>
            <a:ext cx="6408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COMPARATIVO DE QUEJAS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INTERNACIONALES POR </a:t>
            </a: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CADA 100.000 PASAJEROS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</a:p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CON MAYOR TRAFICO EN AGOSTO 2015</a:t>
            </a:r>
          </a:p>
          <a:p>
            <a:pPr algn="ctr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915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8948804" cy="338437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77550" y="476672"/>
            <a:ext cx="6408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COMPARATIVO DE QUEJAS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INTERNACIONALES POR </a:t>
            </a: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CADA 100.000 PASAJEROS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</a:p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CON MAYOR TRAFICO EN AGOSTO 2015</a:t>
            </a:r>
          </a:p>
          <a:p>
            <a:pPr algn="ctr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34533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49558" y="476672"/>
            <a:ext cx="6408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COMPARATIVO DE QUEJAS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INTERNACIONALES POR </a:t>
            </a: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CADA 100.000 PASAJEROS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2014-2015</a:t>
            </a:r>
          </a:p>
          <a:p>
            <a:pPr algn="ctr"/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CON MAYOR QUEJAS ACOMULADAS A AGOSTO 2015</a:t>
            </a:r>
          </a:p>
          <a:p>
            <a:pPr algn="ctr"/>
            <a:endParaRPr lang="es-CO" sz="20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29018"/>
              </p:ext>
            </p:extLst>
          </p:nvPr>
        </p:nvGraphicFramePr>
        <p:xfrm>
          <a:off x="251520" y="2564904"/>
          <a:ext cx="846455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3" imgW="10149878" imgH="3406259" progId="Excel.Sheet.12">
                  <p:embed/>
                </p:oleObj>
              </mc:Choice>
              <mc:Fallback>
                <p:oleObj name="Worksheet" r:id="rId3" imgW="10149878" imgH="34062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564904"/>
                        <a:ext cx="8464550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201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3CF31F2FFEFA408F001220F024B1FC" ma:contentTypeVersion="3" ma:contentTypeDescription="Crear nuevo documento." ma:contentTypeScope="" ma:versionID="3c7e139e4901411c1547274e00162251">
  <xsd:schema xmlns:xsd="http://www.w3.org/2001/XMLSchema" xmlns:xs="http://www.w3.org/2001/XMLSchema" xmlns:p="http://schemas.microsoft.com/office/2006/metadata/properties" xmlns:ns2="defdcb77-2ba6-401a-8285-db130fe1afc3" targetNamespace="http://schemas.microsoft.com/office/2006/metadata/properties" ma:root="true" ma:fieldsID="4359f4bd171e344fcb2c8ded1a00a304" ns2:_="">
    <xsd:import namespace="defdcb77-2ba6-401a-8285-db130fe1afc3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dcb77-2ba6-401a-8285-db130fe1afc3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defdcb77-2ba6-401a-8285-db130fe1afc3">2015</Filtro>
    <Formato xmlns="defdcb77-2ba6-401a-8285-db130fe1afc3">/Style%20Library/Images/ppt.svg</Formato>
    <Orden xmlns="defdcb77-2ba6-401a-8285-db130fe1afc3">05</Orden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BFB03EA21CE742BBDE7DC90D38A5F9" ma:contentTypeVersion="1" ma:contentTypeDescription="Crear nuevo documento." ma:contentTypeScope="" ma:versionID="3a887a71a37253e548383ec6b30b91c8">
  <xsd:schema xmlns:xsd="http://www.w3.org/2001/XMLSchema" xmlns:xs="http://www.w3.org/2001/XMLSchema" xmlns:p="http://schemas.microsoft.com/office/2006/metadata/properties" xmlns:ns1="http://schemas.microsoft.com/sharepoint/v3" xmlns:ns2="b150946a-e91e-41f5-8b47-a9dbc3d237ee" targetNamespace="http://schemas.microsoft.com/office/2006/metadata/properties" ma:root="true" ma:fieldsID="96e1c95ccef33e519d7434a95d94b0df" ns1:_="" ns2:_="">
    <xsd:import namespace="http://schemas.microsoft.com/sharepoint/v3"/>
    <xsd:import namespace="b150946a-e91e-41f5-8b47-a9dbc3d237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0946a-e91e-41f5-8b47-a9dbc3d237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65E9DA-24F4-4F10-8134-F0AFD95C25D3}"/>
</file>

<file path=customXml/itemProps2.xml><?xml version="1.0" encoding="utf-8"?>
<ds:datastoreItem xmlns:ds="http://schemas.openxmlformats.org/officeDocument/2006/customXml" ds:itemID="{F9ECAFE3-E096-4035-823E-3A2E4CD296E3}"/>
</file>

<file path=customXml/itemProps3.xml><?xml version="1.0" encoding="utf-8"?>
<ds:datastoreItem xmlns:ds="http://schemas.openxmlformats.org/officeDocument/2006/customXml" ds:itemID="{E671E428-53E0-4916-B4A6-D87A7AEBC4CC}"/>
</file>

<file path=customXml/itemProps4.xml><?xml version="1.0" encoding="utf-8"?>
<ds:datastoreItem xmlns:ds="http://schemas.openxmlformats.org/officeDocument/2006/customXml" ds:itemID="{2FB52A52-930D-4036-BC13-6E1D9D8E4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50946a-e91e-41f5-8b47-a9dbc3d23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111</Words>
  <Application>Microsoft Office PowerPoint</Application>
  <PresentationFormat>Presentación en pantalla (4:3)</PresentationFormat>
  <Paragraphs>34</Paragraphs>
  <Slides>11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Tema de Office</vt:lpstr>
      <vt:lpstr>2_Tema de Office</vt:lpstr>
      <vt:lpstr>Worksheet</vt:lpstr>
      <vt:lpstr>Microsoft Excel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U. A. E. de Aeronáutica Civil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calidad del servicio quejas 2015</dc:title>
  <dc:creator>80038816</dc:creator>
  <cp:lastModifiedBy>Tatiana del Pilar Ballen Lozano</cp:lastModifiedBy>
  <cp:revision>385</cp:revision>
  <cp:lastPrinted>2013-12-17T19:43:48Z</cp:lastPrinted>
  <dcterms:created xsi:type="dcterms:W3CDTF">2010-08-31T15:53:10Z</dcterms:created>
  <dcterms:modified xsi:type="dcterms:W3CDTF">2015-12-09T22:05:24Z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e479ff0c-e2e7-412e-85b5-1e5b3789c2d5</vt:lpwstr>
  </property>
  <property fmtid="{D5CDD505-2E9C-101B-9397-08002B2CF9AE}" pid="3" name="ContentTypeId">
    <vt:lpwstr>0x010100B83CF31F2FFEFA408F001220F024B1FC</vt:lpwstr>
  </property>
</Properties>
</file>